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ppt/media/image20.jpg" ContentType="image/jpe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22.jpg" ContentType="image/jpeg"/>
  <Override PartName="/ppt/media/image23.jp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78" r:id="rId12"/>
    <p:sldId id="275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6" r:id="rId21"/>
    <p:sldId id="272" r:id="rId22"/>
    <p:sldId id="273" r:id="rId23"/>
    <p:sldId id="274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68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10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.pn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rk/crops/cover_phot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408" y="0"/>
            <a:ext cx="5495544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80760" y="0"/>
            <a:ext cx="365760" cy="6858000"/>
          </a:xfrm>
          <a:prstGeom prst="rect">
            <a:avLst/>
          </a:prstGeom>
          <a:solidFill>
            <a:srgbClr val="08283E"/>
          </a:solidFill>
          <a:ln w="12700">
            <a:solidFill>
              <a:srgbClr val="08283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530352" y="566928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B9D7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COMPER DOURADOS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530352" y="1170432"/>
            <a:ext cx="4800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Plano Executivo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Integrado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566928" y="2542032"/>
            <a:ext cx="4709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D6E6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Pesquisa de clientes → resposta operacional → execução comercial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66928" y="306324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Loja 144 · Dourados/MS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6928" y="3694176"/>
            <a:ext cx="2194560" cy="0"/>
          </a:xfrm>
          <a:prstGeom prst="line">
            <a:avLst/>
          </a:prstGeom>
          <a:noFill/>
          <a:ln w="381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566928" y="3986784"/>
            <a:ext cx="4754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Plano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executivo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resposta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à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pesquisa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clientes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conectando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perecíveis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ativação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comercial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experiência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loja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e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governança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sz="1600" dirty="0" err="1">
                <a:solidFill>
                  <a:srgbClr val="FFFFFF"/>
                </a:solidFill>
                <a:latin typeface="Arial" panose="020B0604020202020204" pitchFamily="34" charset="0"/>
              </a:rPr>
              <a:t>resultado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" name="Text 7"/>
          <p:cNvSpPr/>
          <p:nvPr/>
        </p:nvSpPr>
        <p:spPr>
          <a:xfrm>
            <a:off x="566928" y="6199632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>
                <a:solidFill>
                  <a:srgbClr val="FFFFFF"/>
                </a:solidFill>
                <a:latin typeface="Aptos"/>
              </a:rPr>
              <a:t>Material executivo para Presidência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25C0FF-AE24-49D3-9A6B-D97FD4DDF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1" y="0"/>
            <a:ext cx="12148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56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5C0E74C-3EB3-431E-9F19-C45E8C318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0"/>
            <a:ext cx="12192000" cy="68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62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000"/>
          </a:xfrm>
          <a:prstGeom prst="rect">
            <a:avLst/>
          </a:prstGeom>
          <a:solidFill>
            <a:srgbClr val="CD0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6000000" cy="21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BE182B"/>
                </a:solidFill>
                <a:latin typeface="Aptos"/>
              </a:rPr>
              <a:t>CAPACITAÇÃO EM EXECUÇÃO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850000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500" b="1" dirty="0" err="1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Treinamento</a:t>
            </a:r>
            <a:r>
              <a:rPr sz="2500" b="1" dirty="0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sz="2500" b="1" dirty="0" err="1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</a:t>
            </a:r>
            <a:r>
              <a:rPr sz="2500" b="1" dirty="0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sz="2500" b="1" dirty="0" err="1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</a:t>
            </a:r>
            <a:r>
              <a:rPr sz="2500" b="1" dirty="0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00" b="1" dirty="0" err="1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</a:t>
            </a:r>
            <a:r>
              <a:rPr sz="2500" b="1" dirty="0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sz="2500" b="1" dirty="0" err="1">
                <a:solidFill>
                  <a:srgbClr val="0E14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Açougue</a:t>
            </a:r>
            <a:endParaRPr sz="2500" b="1" dirty="0">
              <a:solidFill>
                <a:srgbClr val="0E14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8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61320" y="337000"/>
            <a:ext cx="1078992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46520"/>
            <a:ext cx="3840480" cy="1000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650" b="0">
                <a:solidFill>
                  <a:srgbClr val="8092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COMPER DOURADOS · PLANO EXECUTIVO INTEGRADO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0" y="6446520"/>
            <a:ext cx="2194560" cy="1000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650" b="0">
                <a:solidFill>
                  <a:srgbClr val="8092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2026 · CONFIDENCIAL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19" y="1382528"/>
            <a:ext cx="9080351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iniciado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06/08 e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previsto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21/09, com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turmas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1h e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foco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operação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sz="140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loja</a:t>
            </a:r>
            <a:r>
              <a:rPr sz="140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034497"/>
            <a:ext cx="498348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61076"/>
            <a:ext cx="498348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2104" y="2199089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07592" y="2189945"/>
            <a:ext cx="4663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Padrão de Atendimento Comper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6968" y="2519129"/>
            <a:ext cx="458114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Desenvolver abordagem mais proativa, consultiva e orientada à necessidade do cliente, preparando a equipe para reconhecer oportunidades e realizar ofertas responsáveis.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771857"/>
            <a:ext cx="498348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3771857"/>
            <a:ext cx="4983480" cy="64008"/>
          </a:xfrm>
          <a:prstGeom prst="rect">
            <a:avLst/>
          </a:prstGeom>
          <a:solidFill>
            <a:srgbClr val="167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2104" y="3936449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678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07592" y="3927305"/>
            <a:ext cx="4663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 esperado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" y="4256488"/>
            <a:ext cx="458114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conversão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cordialidade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orientação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agilidade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adequada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sz="1050"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jornada.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2034497"/>
            <a:ext cx="298068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técnica · Açougue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99632" y="2583136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28232" y="2519128"/>
            <a:ext cx="142539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Cortes e manipulação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805672" y="2583136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034272" y="2519128"/>
            <a:ext cx="198323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Aproveitamento e padronização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99632" y="3150065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28232" y="3086057"/>
            <a:ext cx="15023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Limpeza e organização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805672" y="3150065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34272" y="3086057"/>
            <a:ext cx="162897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 e conservação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99632" y="3716992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28232" y="3652984"/>
            <a:ext cx="114005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PVPS e validade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805672" y="3716992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034272" y="3652984"/>
            <a:ext cx="143821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Montagem de balcões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199632" y="4283921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28232" y="4219912"/>
            <a:ext cx="177965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Recebimento e temperatura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805672" y="4283921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34272" y="4219912"/>
            <a:ext cx="15023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Ativação e ruptura zero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99632" y="4850849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28232" y="4786841"/>
            <a:ext cx="133241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Boas práticas / EPIs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805672" y="4850849"/>
            <a:ext cx="109728" cy="109728"/>
          </a:xfrm>
          <a:prstGeom prst="round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034272" y="4786841"/>
            <a:ext cx="131318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1F2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Precificação correta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5800" y="5715000"/>
            <a:ext cx="10156948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Conexão com a pesquisa: a capacitação atua como alavanca de percepção de qualidade, atendimento e conversão de venda.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EBCA971A-4F56-41B8-93ED-E88B5D619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9184"/>
            <a:ext cx="6217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5BAA"/>
                </a:solidFill>
                <a:latin typeface="Aptos"/>
              </a:rPr>
              <a:t>PLANO DE PERECÍVEIS · AÇOUGUE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0080"/>
            <a:ext cx="9966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E1423"/>
                </a:solidFill>
                <a:latin typeface="Aptos"/>
              </a:rPr>
              <a:t>Açougue | Rotina crítica de execução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52760" y="292608"/>
            <a:ext cx="1097280" cy="320040"/>
          </a:xfrm>
          <a:prstGeom prst="rect">
            <a:avLst/>
          </a:prstGeom>
          <a:solidFill>
            <a:srgbClr val="005B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61904" y="329184"/>
            <a:ext cx="1060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COMPER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10528"/>
            <a:ext cx="420624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50" b="0">
                <a:solidFill>
                  <a:srgbClr val="8090A3"/>
                </a:solidFill>
                <a:latin typeface="Aptos"/>
              </a:rPr>
              <a:t>COMPER DOURADOS · PLANO EXECUTIVO INTEGRADO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52760" y="6510528"/>
            <a:ext cx="109728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50" b="0">
                <a:solidFill>
                  <a:srgbClr val="8090A3"/>
                </a:solidFill>
                <a:latin typeface="Aptos"/>
              </a:rPr>
              <a:t>AGOSTO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143000"/>
            <a:ext cx="10789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>
                <a:solidFill>
                  <a:srgbClr val="5C697A"/>
                </a:solidFill>
                <a:latin typeface="Aptos"/>
              </a:rPr>
              <a:t>A resposta aos achados da pesquisa precisa aparecer no setor: carne com padrão, sem odor, preço correto, exposição forte e equipe presente.</a:t>
            </a:r>
          </a:p>
        </p:txBody>
      </p:sp>
      <p:pic>
        <p:nvPicPr>
          <p:cNvPr id="11" name="Picture 10" descr="s11_07_55_1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600200"/>
            <a:ext cx="2057400" cy="1280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2944368"/>
            <a:ext cx="2057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005BAA"/>
                </a:solidFill>
                <a:latin typeface="Aptos"/>
              </a:rPr>
              <a:t>Recebimento</a:t>
            </a:r>
          </a:p>
        </p:txBody>
      </p:sp>
      <p:pic>
        <p:nvPicPr>
          <p:cNvPr id="13" name="Picture 12" descr="s11_08_309_1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39" y="1600200"/>
            <a:ext cx="2057400" cy="12801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34639" y="2944368"/>
            <a:ext cx="2057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005BAA"/>
                </a:solidFill>
                <a:latin typeface="Aptos"/>
              </a:rPr>
              <a:t>Conferência</a:t>
            </a:r>
          </a:p>
        </p:txBody>
      </p:sp>
      <p:pic>
        <p:nvPicPr>
          <p:cNvPr id="15" name="Picture 14" descr="s11_09_565_17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6359" y="1600200"/>
            <a:ext cx="2057400" cy="12801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66359" y="2944368"/>
            <a:ext cx="2057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005BAA"/>
                </a:solidFill>
                <a:latin typeface="Aptos"/>
              </a:rPr>
              <a:t>Balcão</a:t>
            </a:r>
          </a:p>
        </p:txBody>
      </p:sp>
      <p:pic>
        <p:nvPicPr>
          <p:cNvPr id="17" name="Picture 16" descr="s11_10_819_17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79" y="1600200"/>
            <a:ext cx="2057400" cy="12801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98079" y="2944368"/>
            <a:ext cx="2057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005BAA"/>
                </a:solidFill>
                <a:latin typeface="Aptos"/>
              </a:rPr>
              <a:t>Autosserviço</a:t>
            </a:r>
          </a:p>
        </p:txBody>
      </p:sp>
      <p:pic>
        <p:nvPicPr>
          <p:cNvPr id="19" name="Picture 18" descr="s11_11_1075_17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9800" y="1600200"/>
            <a:ext cx="2057400" cy="12801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29800" y="2944368"/>
            <a:ext cx="2057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005BAA"/>
                </a:solidFill>
                <a:latin typeface="Aptos"/>
              </a:rPr>
              <a:t>Estoque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38328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1E6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40080" y="3383280"/>
            <a:ext cx="2514600" cy="54864"/>
          </a:xfrm>
          <a:prstGeom prst="rect">
            <a:avLst/>
          </a:prstGeom>
          <a:solidFill>
            <a:srgbClr val="005B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7240" y="3611880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0C2A3C"/>
                </a:solidFill>
                <a:latin typeface="Aptos"/>
              </a:rPr>
              <a:t>1. Qualidade na entrada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3950208"/>
            <a:ext cx="2240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>
                <a:solidFill>
                  <a:srgbClr val="5C697A"/>
                </a:solidFill>
                <a:latin typeface="Aptos"/>
              </a:rPr>
              <a:t>Conferência de quantidade, validade, embalagem, temperatura e acabamento da matéria-prima.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502152" y="338328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1E6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502152" y="3383280"/>
            <a:ext cx="2514600" cy="54864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639312" y="3611880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0C2A3C"/>
                </a:solidFill>
                <a:latin typeface="Aptos"/>
              </a:rPr>
              <a:t>2. Higiene e odor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39312" y="3950208"/>
            <a:ext cx="2240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>
                <a:solidFill>
                  <a:srgbClr val="5C697A"/>
                </a:solidFill>
                <a:latin typeface="Aptos"/>
              </a:rPr>
              <a:t>Limpeza contínua, descarte correto e verificação de ralos, câmaras e exposição.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364224" y="338328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1E6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364224" y="3383280"/>
            <a:ext cx="2514600" cy="54864"/>
          </a:xfrm>
          <a:prstGeom prst="rect">
            <a:avLst/>
          </a:prstGeom>
          <a:solidFill>
            <a:srgbClr val="005B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501384" y="3611880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0C2A3C"/>
                </a:solidFill>
                <a:latin typeface="Aptos"/>
              </a:rPr>
              <a:t>3. Exposição e PVPS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1384" y="3950208"/>
            <a:ext cx="2240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>
                <a:solidFill>
                  <a:srgbClr val="5C697A"/>
                </a:solidFill>
                <a:latin typeface="Aptos"/>
              </a:rPr>
              <a:t>Balcões organizados, produtos estratégicos e primeiro que vence, primeiro que sai.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226296" y="338328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1E6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9226296" y="3383280"/>
            <a:ext cx="2514600" cy="54864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363456" y="3611880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0C2A3C"/>
                </a:solidFill>
                <a:latin typeface="Aptos"/>
              </a:rPr>
              <a:t>4. Preço e oferta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63456" y="3950208"/>
            <a:ext cx="2240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>
                <a:solidFill>
                  <a:srgbClr val="5C697A"/>
                </a:solidFill>
                <a:latin typeface="Aptos"/>
              </a:rPr>
              <a:t>Etiquetas corretas, preço de oferta identificado e ruptura zero nos itens de fluxo.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5166360"/>
            <a:ext cx="11155680" cy="640080"/>
          </a:xfrm>
          <a:prstGeom prst="rect">
            <a:avLst/>
          </a:prstGeom>
          <a:solidFill>
            <a:srgbClr val="0C2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731520" y="5321808"/>
            <a:ext cx="10698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Objetivo executivo: eliminar causas de reclamação, tornar a qualidade visível e sustentar preço/promoção com execução correta no setor.</a:t>
            </a: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C7E8DA0B-4846-4AD7-92BF-432C17FED3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58500" y="5938159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PLANO DE PERECÍVEIS · PEIXARIA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r>
              <a:rPr sz="2500" b="1" dirty="0">
                <a:solidFill>
                  <a:srgbClr val="0C1628"/>
                </a:solidFill>
                <a:latin typeface="Aptos"/>
              </a:rPr>
              <a:t>Sem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reclamação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específica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na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pesquisa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;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manter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controle</a:t>
            </a:r>
            <a:r>
              <a:rPr sz="2500" b="1" dirty="0">
                <a:solidFill>
                  <a:srgbClr val="0C1628"/>
                </a:solidFill>
                <a:latin typeface="Aptos"/>
              </a:rPr>
              <a:t> </a:t>
            </a:r>
            <a:r>
              <a:rPr sz="2500" b="1" dirty="0" err="1">
                <a:solidFill>
                  <a:srgbClr val="0C1628"/>
                </a:solidFill>
                <a:latin typeface="Aptos"/>
              </a:rPr>
              <a:t>preventivo</a:t>
            </a:r>
            <a:endParaRPr sz="2500" b="1" dirty="0">
              <a:solidFill>
                <a:srgbClr val="0C1628"/>
              </a:solidFill>
              <a:latin typeface="Aptos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pic>
        <p:nvPicPr>
          <p:cNvPr id="8" name="Image 0" descr="/mnt/data/work/newplan_media/image9.jpeg"/>
          <p:cNvPicPr>
            <a:picLocks noChangeAspect="1"/>
          </p:cNvPicPr>
          <p:nvPr/>
        </p:nvPicPr>
        <p:blipFill>
          <a:blip r:embed="rId3"/>
          <a:srcRect l="3000" r="-25324"/>
          <a:stretch/>
        </p:blipFill>
        <p:spPr>
          <a:xfrm>
            <a:off x="658368" y="1078992"/>
            <a:ext cx="4572000" cy="4983480"/>
          </a:xfrm>
          <a:prstGeom prst="rect">
            <a:avLst/>
          </a:prstGeom>
        </p:spPr>
      </p:pic>
      <p:pic>
        <p:nvPicPr>
          <p:cNvPr id="9" name="Image 1" descr="/mnt/data/work/newplan_media/image8.jpg"/>
          <p:cNvPicPr>
            <a:picLocks noChangeAspect="1"/>
          </p:cNvPicPr>
          <p:nvPr/>
        </p:nvPicPr>
        <p:blipFill>
          <a:blip r:embed="rId4"/>
          <a:srcRect l="3000" t="5000" r="12553" b="11000"/>
          <a:stretch/>
        </p:blipFill>
        <p:spPr>
          <a:xfrm>
            <a:off x="5532120" y="1078992"/>
            <a:ext cx="2880360" cy="2148840"/>
          </a:xfrm>
          <a:prstGeom prst="rect">
            <a:avLst/>
          </a:prstGeom>
        </p:spPr>
      </p:pic>
      <p:pic>
        <p:nvPicPr>
          <p:cNvPr id="10" name="Image 2" descr="/mnt/data/work/newplan_media/image10.jpg"/>
          <p:cNvPicPr>
            <a:picLocks noChangeAspect="1"/>
          </p:cNvPicPr>
          <p:nvPr/>
        </p:nvPicPr>
        <p:blipFill>
          <a:blip r:embed="rId5"/>
          <a:srcRect l="6000" t="6000" r="35624" b="14000"/>
          <a:stretch/>
        </p:blipFill>
        <p:spPr>
          <a:xfrm>
            <a:off x="8641080" y="1078992"/>
            <a:ext cx="2788920" cy="21488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532120" y="373075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Presença de balcão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5532120" y="409651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 e rotina organizadas para manter funcionário disponível, com cordialidade, agilidade e suporte ao cliente.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8641080" y="373075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Rendimento técnico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8641080" y="409651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Capacitação no corte do salmão, limpeza correta da peça, aproveitamento e controle de desperdícios/desvios.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5532120" y="5349240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Conexão com a pesquisa</a:t>
            </a:r>
            <a:endParaRPr lang="en-US" sz="800" dirty="0"/>
          </a:p>
        </p:txBody>
      </p:sp>
      <p:sp>
        <p:nvSpPr>
          <p:cNvPr id="16" name="Text 11"/>
          <p:cNvSpPr/>
          <p:nvPr/>
        </p:nvSpPr>
        <p:spPr>
          <a:xfrm>
            <a:off x="5532120" y="5650992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50">
                <a:solidFill>
                  <a:srgbClr val="5C697A"/>
                </a:solidFill>
                <a:latin typeface="Aptos"/>
              </a:rPr>
              <a:t>Como a pesquisa não trouxe reclamações específicas de peixaria, a gestão deve seguir por indicadores próprios: frescor, exposição, abastecimento, precificação, atendimento e reclamações setoriais.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9184"/>
            <a:ext cx="6217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5BAA"/>
                </a:solidFill>
                <a:latin typeface="Aptos"/>
              </a:rPr>
              <a:t>EVIDÊNCIAS OPERACIONAIS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0080"/>
            <a:ext cx="9966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E1423"/>
                </a:solidFill>
                <a:latin typeface="Aptos"/>
              </a:rPr>
              <a:t>Registros fotográficos que sustentam a execução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52760" y="292608"/>
            <a:ext cx="1097280" cy="320040"/>
          </a:xfrm>
          <a:prstGeom prst="rect">
            <a:avLst/>
          </a:prstGeom>
          <a:solidFill>
            <a:srgbClr val="005B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61904" y="329184"/>
            <a:ext cx="1060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COMPER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10528"/>
            <a:ext cx="420624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50" b="0">
                <a:solidFill>
                  <a:srgbClr val="8090A3"/>
                </a:solidFill>
                <a:latin typeface="Aptos"/>
              </a:rPr>
              <a:t>COMPER DOURADOS · PLANO EXECUTIVO INTEGRADO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52760" y="6510528"/>
            <a:ext cx="109728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50" b="0">
                <a:solidFill>
                  <a:srgbClr val="8090A3"/>
                </a:solidFill>
                <a:latin typeface="Aptos"/>
              </a:rPr>
              <a:t>AGOSTO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115568"/>
            <a:ext cx="10698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Aptos"/>
              </a:rPr>
              <a:t>O plano deixa de ser apenas intenção operacional e passa a demonstrar rotina: recebimento, exposição, estoque, liderança, equipe e peixaria.</a:t>
            </a:r>
          </a:p>
        </p:txBody>
      </p:sp>
      <p:pic>
        <p:nvPicPr>
          <p:cNvPr id="11" name="Picture 10" descr="s11_07_55_1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572768"/>
            <a:ext cx="2542032" cy="1508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3145536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Validação na doca</a:t>
            </a:r>
          </a:p>
        </p:txBody>
      </p:sp>
      <p:pic>
        <p:nvPicPr>
          <p:cNvPr id="13" name="Picture 12" descr="s11_08_367_1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848" y="1572768"/>
            <a:ext cx="2542032" cy="15087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55848" y="3145536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Recebimento acompanhado</a:t>
            </a:r>
          </a:p>
        </p:txBody>
      </p:sp>
      <p:pic>
        <p:nvPicPr>
          <p:cNvPr id="15" name="Picture 14" descr="s11_09_679_17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776" y="1572768"/>
            <a:ext cx="2542032" cy="15087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08776" y="3145536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Balcão com oferta</a:t>
            </a:r>
          </a:p>
        </p:txBody>
      </p:sp>
      <p:pic>
        <p:nvPicPr>
          <p:cNvPr id="17" name="Picture 16" descr="s11_10_991_17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704" y="1572768"/>
            <a:ext cx="2542032" cy="15087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061704" y="3145536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Autosserviço abastecido</a:t>
            </a:r>
          </a:p>
        </p:txBody>
      </p:sp>
      <p:pic>
        <p:nvPicPr>
          <p:cNvPr id="19" name="Picture 18" descr="s11_11_55_40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3675887"/>
            <a:ext cx="2542032" cy="15087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2920" y="5248655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Controle de estoque</a:t>
            </a:r>
          </a:p>
        </p:txBody>
      </p:sp>
      <p:pic>
        <p:nvPicPr>
          <p:cNvPr id="21" name="Picture 20" descr="s12_08_367_40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848" y="3675887"/>
            <a:ext cx="2542032" cy="150876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55848" y="5248655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Equipe e liderança</a:t>
            </a:r>
          </a:p>
        </p:txBody>
      </p:sp>
      <p:pic>
        <p:nvPicPr>
          <p:cNvPr id="23" name="Picture 22" descr="s12_09_679_40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8776" y="3675887"/>
            <a:ext cx="2542032" cy="150876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208776" y="5248655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Ritual de alinhamento</a:t>
            </a:r>
          </a:p>
        </p:txBody>
      </p:sp>
      <p:pic>
        <p:nvPicPr>
          <p:cNvPr id="25" name="Picture 24" descr="s12_07_991_40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61704" y="3675887"/>
            <a:ext cx="2542032" cy="150876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061704" y="5248655"/>
            <a:ext cx="254203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19" b="1">
                <a:solidFill>
                  <a:srgbClr val="0C2A3C"/>
                </a:solidFill>
                <a:latin typeface="Aptos"/>
              </a:rPr>
              <a:t>Rendimento técnico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06247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0E1423"/>
                </a:solidFill>
                <a:latin typeface="Aptos"/>
              </a:rPr>
              <a:t>Leitura executiva: evidência fotográfica precisa evoluir para rotina de auditoria visual, com responsável, frequência e indicador associado.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0A6B966B-317A-4129-BCA7-F16AF7675F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61482" y="5960450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AÇÕES MANTIDAS · PDV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Campanhas ativas precisam sustentar fluxo e percepção de preço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pic>
        <p:nvPicPr>
          <p:cNvPr id="8" name="Image 0" descr="/mnt/data/work/matrix_pages/p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559354"/>
            <a:ext cx="5349240" cy="300777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0" y="129844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600" b="1">
                <a:solidFill>
                  <a:srgbClr val="0C2A3C"/>
                </a:solidFill>
                <a:latin typeface="Aptos"/>
              </a:rPr>
              <a:t>Plataformas já em execução</a:t>
            </a:r>
          </a:p>
        </p:txBody>
      </p:sp>
      <p:sp>
        <p:nvSpPr>
          <p:cNvPr id="10" name="Text 7"/>
          <p:cNvSpPr/>
          <p:nvPr/>
        </p:nvSpPr>
        <p:spPr>
          <a:xfrm>
            <a:off x="6400800" y="1719072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Seleção Clube + Comper, Clube Mais, Campanha Centavos, WhatsApp e Dias de Ofertas continuam relevantes como base de ativação.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400800" y="2999232"/>
            <a:ext cx="1965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 b="1">
                <a:solidFill>
                  <a:srgbClr val="C41230"/>
                </a:solidFill>
                <a:latin typeface="Aptos"/>
              </a:rPr>
              <a:t>Conexão com a pesquisa</a:t>
            </a:r>
          </a:p>
        </p:txBody>
      </p:sp>
      <p:sp>
        <p:nvSpPr>
          <p:cNvPr id="12" name="Text 9"/>
          <p:cNvSpPr/>
          <p:nvPr/>
        </p:nvSpPr>
        <p:spPr>
          <a:xfrm>
            <a:off x="6400800" y="3310128"/>
            <a:ext cx="45720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ativação não deve ser vista como comunicação isolada; ela precisa responder aos achados da pesquisa: preço, promoção, frequência e lembrança de marca.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400800" y="491032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 b="1">
                <a:solidFill>
                  <a:srgbClr val="005BAA"/>
                </a:solidFill>
                <a:latin typeface="Aptos"/>
              </a:rPr>
              <a:t>Critério de sucesso</a:t>
            </a:r>
          </a:p>
        </p:txBody>
      </p:sp>
      <p:sp>
        <p:nvSpPr>
          <p:cNvPr id="14" name="Text 11"/>
          <p:cNvSpPr/>
          <p:nvPr/>
        </p:nvSpPr>
        <p:spPr>
          <a:xfrm>
            <a:off x="6400800" y="521208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Oferta vista → fluxo gerado → venda convertida → recompra estimulada.</a:t>
            </a:r>
            <a:endParaRPr lang="en-US" sz="15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FB4474D-B3CE-48BB-995A-EC1241D5B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9184"/>
            <a:ext cx="6217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B4D2E2"/>
                </a:solidFill>
                <a:latin typeface="Aptos"/>
              </a:rPr>
              <a:t>AÇÕES MANTIDAS · MÍDIA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0080"/>
            <a:ext cx="99669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ptos"/>
              </a:rPr>
              <a:t>Comunicação 360° para reposicionar preço e frequência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52760" y="292608"/>
            <a:ext cx="1097280" cy="320040"/>
          </a:xfrm>
          <a:prstGeom prst="rect">
            <a:avLst/>
          </a:prstGeom>
          <a:solidFill>
            <a:srgbClr val="005B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61904" y="329184"/>
            <a:ext cx="1060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Aptos"/>
              </a:rPr>
              <a:t>COMPER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10528"/>
            <a:ext cx="420624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50" b="0">
                <a:solidFill>
                  <a:srgbClr val="96A4B4"/>
                </a:solidFill>
                <a:latin typeface="Aptos"/>
              </a:rPr>
              <a:t>COMPER DOURADOS · PLANO EXECUTIVO INTEGRADO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52760" y="6510528"/>
            <a:ext cx="1097280" cy="15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650" b="0">
                <a:solidFill>
                  <a:srgbClr val="96A4B4"/>
                </a:solidFill>
                <a:latin typeface="Aptos"/>
              </a:rPr>
              <a:t>AGOSTO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115568"/>
            <a:ext cx="10881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D2E0"/>
                </a:solidFill>
                <a:latin typeface="Aptos"/>
              </a:rPr>
              <a:t>Após ajustes operacionais e comerciais, a comunicação amplia a percepção de mudança: rádio, TV, OOH, digital e relacionamento direto com o cliente.</a:t>
            </a:r>
          </a:p>
        </p:txBody>
      </p:sp>
      <p:pic>
        <p:nvPicPr>
          <p:cNvPr id="11" name="Picture 10" descr="orig_slide_16_65_1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00200"/>
            <a:ext cx="5440680" cy="3063240"/>
          </a:xfrm>
          <a:prstGeom prst="rect">
            <a:avLst/>
          </a:prstGeom>
        </p:spPr>
      </p:pic>
      <p:pic>
        <p:nvPicPr>
          <p:cNvPr id="12" name="Picture 11" descr="orig_slide_17_685_1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600200"/>
            <a:ext cx="5303520" cy="30632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94360" y="5074920"/>
            <a:ext cx="10954512" cy="658368"/>
          </a:xfrm>
          <a:prstGeom prst="rect">
            <a:avLst/>
          </a:prstGeom>
          <a:solidFill>
            <a:srgbClr val="1238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04672" y="5257800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Diretriz: comunicar preço, oferta e experiência com a mesma intensidade da execução em loja.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5961888"/>
            <a:ext cx="107899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BED2E0"/>
                </a:solidFill>
                <a:latin typeface="Aptos"/>
              </a:rPr>
              <a:t>A mídia não substitui a operação; ela acelera reconhecimento quando o cliente encontra padrão, disponibilidade e preço coerente no ponto de venda.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AÇÕES MANTIDAS · COMERCIAL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Calendário comercial e sustentação de preço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pic>
        <p:nvPicPr>
          <p:cNvPr id="8" name="Image 0" descr="/mnt/data/work/matrix_pages/p2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402281"/>
            <a:ext cx="3566160" cy="2005182"/>
          </a:xfrm>
          <a:prstGeom prst="rect">
            <a:avLst/>
          </a:prstGeom>
        </p:spPr>
      </p:pic>
      <p:pic>
        <p:nvPicPr>
          <p:cNvPr id="9" name="Image 1" descr="/mnt/data/work/matrix_pages/p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968" y="1402281"/>
            <a:ext cx="3566160" cy="2005182"/>
          </a:xfrm>
          <a:prstGeom prst="rect">
            <a:avLst/>
          </a:prstGeom>
        </p:spPr>
      </p:pic>
      <p:pic>
        <p:nvPicPr>
          <p:cNvPr id="10" name="Image 2" descr="/mnt/data/work/matrix_pages/p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72" y="1402281"/>
            <a:ext cx="3566160" cy="200518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85800" y="418795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Leitura integrada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685800" y="4498848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objetivo comercial permanece válido, mas agora deve ser calibrado pelo que a pesquisa mostrou: ofertas fortes, percepção de preço e disponibilidade nos dias de maior fluxo.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685800" y="55961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Pesquisa diária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85800" y="587044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preços e concorrência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3474720" y="55961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Reação rápida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3474720" y="587044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itens estratégicos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6263640" y="55961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Abastecimento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6263640" y="587044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disponibilidade contínua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9052560" y="55961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Monitoramento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9052560" y="587044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venda, fluxo e margem</a:t>
            </a:r>
            <a:endParaRPr lang="en-US" sz="95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2A7AD6E-7C4F-4108-BC03-188640A25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A7C7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EXECUÇÃO COMERCIAL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Tabloides executados — evidência de ativação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BB8D9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BB8D9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11" name="Text 6"/>
          <p:cNvSpPr/>
          <p:nvPr/>
        </p:nvSpPr>
        <p:spPr>
          <a:xfrm>
            <a:off x="685800" y="566928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 b="1">
                <a:solidFill>
                  <a:srgbClr val="B4D2E2"/>
                </a:solidFill>
                <a:latin typeface="Aptos"/>
              </a:rPr>
              <a:t>Leitura executiva</a:t>
            </a:r>
          </a:p>
        </p:txBody>
      </p:sp>
      <p:sp>
        <p:nvSpPr>
          <p:cNvPr id="12" name="Text 7"/>
          <p:cNvSpPr/>
          <p:nvPr/>
        </p:nvSpPr>
        <p:spPr>
          <a:xfrm>
            <a:off x="685800" y="5943600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200" b="1">
                <a:solidFill>
                  <a:srgbClr val="FFFFFF"/>
                </a:solidFill>
                <a:latin typeface="Aptos"/>
              </a:rPr>
              <a:t>Os tabloides comprovam execução comercial realizada e reforçam percepção de preço nos dias de maior fluxo.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7D8D7D2-1616-4EA9-B27A-13244D8C1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93" y="969264"/>
            <a:ext cx="2468447" cy="480508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9166D2A-D349-44B9-BDDF-68E778431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247" y="965857"/>
            <a:ext cx="2493690" cy="480508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DB055D0-9D05-4991-89D9-3803A1C47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944" y="969265"/>
            <a:ext cx="2759597" cy="480167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31C3526-EF2E-4562-A251-8E21E012D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0445" y="969265"/>
            <a:ext cx="3019867" cy="48508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000" b="1">
                <a:solidFill>
                  <a:srgbClr val="BE182B"/>
                </a:solidFill>
                <a:latin typeface="Aptos"/>
              </a:rPr>
              <a:t>AGENDA EXECUTIVA</a:t>
            </a:r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sz="25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pesquisa do cliente à execução operacional da Loja 144</a:t>
            </a:r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COMPER DOURADOS · PLANO EXECUTIVO INTEGRADO</a:t>
            </a:r>
            <a:endParaRPr lang="en-US" sz="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2026 · CONFIDENCIAL</a:t>
            </a:r>
            <a:endParaRPr lang="en-US" sz="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143000"/>
            <a:ext cx="9875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material consolida diagnóstico, ações implantadas e agenda tática para responder aos achados da pesquisa e acelerar a recuperação de percepção e venda.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8288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104" y="199339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7592" y="19842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 da pesquisa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6968" y="2313432"/>
            <a:ext cx="256946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Leitura dos pontos que afetam frequência, confiança e decisão de compra.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18288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51960" y="18288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8264" y="199339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3752" y="19842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Retrato do açougue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3128" y="2313432"/>
            <a:ext cx="256946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 de vendas e lacunas de percepção: qualidade, preço, promoção e atendimento.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18120" y="18288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18120" y="18288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64424" y="199339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39912" y="19842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Gente e treinamento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19288" y="2313432"/>
            <a:ext cx="25694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Liderança, comunicação com cliente e capacitação em execução.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38862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5800" y="38862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2104" y="4050791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07592" y="40416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Perecíveis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6968" y="4370832"/>
            <a:ext cx="256946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Açougue e Peixaria com rotina, evidência fotográfica e controle operacional.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51960" y="38862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51960" y="38862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98264" y="4050791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73752" y="40416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Ativação comercial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53128" y="4370832"/>
            <a:ext cx="256946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PDV, tabloides, mídia, calendário de ofertas e reação rápida.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818120" y="388620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818120" y="3886200"/>
            <a:ext cx="297180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964424" y="4050791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39912" y="4041648"/>
            <a:ext cx="2651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e governança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19288" y="4370832"/>
            <a:ext cx="256946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KOP, experiência de loja e acompanhamento executivo de resultado.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5800" y="5897880"/>
            <a:ext cx="98755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 esperado: plano objetivo, visual e orientado a decisão, com ações claras e acompanhamento de resultado.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A68C6BA4-02C3-4E88-A858-904456F6F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A7C7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EXECUÇÃO COMERCIAL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Tabloides executados — evidência de ativação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BB8D9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BB8D9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11" name="Text 6"/>
          <p:cNvSpPr/>
          <p:nvPr/>
        </p:nvSpPr>
        <p:spPr>
          <a:xfrm>
            <a:off x="685800" y="566928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 b="1">
                <a:solidFill>
                  <a:srgbClr val="B4D2E2"/>
                </a:solidFill>
                <a:latin typeface="Aptos"/>
              </a:rPr>
              <a:t>Leitura executiva</a:t>
            </a:r>
          </a:p>
        </p:txBody>
      </p:sp>
      <p:sp>
        <p:nvSpPr>
          <p:cNvPr id="12" name="Text 7"/>
          <p:cNvSpPr/>
          <p:nvPr/>
        </p:nvSpPr>
        <p:spPr>
          <a:xfrm>
            <a:off x="685800" y="5943600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200" b="1">
                <a:solidFill>
                  <a:srgbClr val="FFFFFF"/>
                </a:solidFill>
                <a:latin typeface="Aptos"/>
              </a:rPr>
              <a:t>Os tabloides comprovam execução comercial realizada e reforçam percepção de preço nos dias de maior fluxo.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EEBEF4E-ECB2-4D40-8249-E5E7674FB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872" y="1164336"/>
            <a:ext cx="2913981" cy="419416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00B90DB-11BA-485B-91BA-357A1BD86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666" y="1164336"/>
            <a:ext cx="2850409" cy="419416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F0786B6-BB6D-44B6-B822-77D170E31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60" y="1164336"/>
            <a:ext cx="2683835" cy="419416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12A5B6B-A58A-454E-B277-AEE19E136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3240" y="1161169"/>
            <a:ext cx="2448786" cy="419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799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ESTRUTURA E EXPERIÊNCIA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sz="2600" b="1">
                <a:solidFill>
                  <a:srgbClr val="0E1423"/>
                </a:solidFill>
                <a:latin typeface="Aptos"/>
              </a:rPr>
              <a:t>KOP MS Comper Dourados | Experiência e fluxo de loja</a:t>
            </a:r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pic>
        <p:nvPicPr>
          <p:cNvPr id="8" name="Image 0" descr="/mnt/data/work/crops/kop_wi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4128"/>
            <a:ext cx="12191695" cy="46908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85800" y="1298448"/>
            <a:ext cx="1920240" cy="329184"/>
          </a:xfrm>
          <a:prstGeom prst="rect">
            <a:avLst/>
          </a:prstGeom>
          <a:solidFill>
            <a:srgbClr val="08283E">
              <a:alpha val="9200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Projeto KOP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85800" y="1700784"/>
            <a:ext cx="4297680" cy="411480"/>
          </a:xfrm>
          <a:prstGeom prst="rect">
            <a:avLst/>
          </a:prstGeom>
          <a:solidFill>
            <a:srgbClr val="08283E">
              <a:alpha val="9200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" tIns="1016" rIns="1016" bIns="1016" rtlCol="0" anchor="t">
            <a:normAutofit fontScale="92500" lnSpcReduction="20000"/>
          </a:bodyPr>
          <a:lstStyle/>
          <a:p>
            <a:r>
              <a:rPr sz="1600" b="1">
                <a:solidFill>
                  <a:srgbClr val="FFFFFF"/>
                </a:solidFill>
                <a:latin typeface="Aptos"/>
              </a:rPr>
              <a:t>Estrutura com alto impacto visual, centralidade na loja e integração ao fluxo de compra.</a:t>
            </a:r>
          </a:p>
        </p:txBody>
      </p:sp>
      <p:sp>
        <p:nvSpPr>
          <p:cNvPr id="11" name="Text 8"/>
          <p:cNvSpPr/>
          <p:nvPr/>
        </p:nvSpPr>
        <p:spPr>
          <a:xfrm>
            <a:off x="685800" y="5897880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 m² · quatro fluxos de circulação · comunicação aérea · valorização da experiência</a:t>
            </a:r>
            <a:endParaRPr lang="en-US" sz="13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36F5686-74F5-41A1-B34A-39CC811E9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ACOMPANHAMENTO EXECUTIVO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Como saberemos se o plano está funcionando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85800" y="1188720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execução precisa virar rotina de gestão semanal, com poucos indicadores e leitura rápida.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72184" y="2029968"/>
            <a:ext cx="384048" cy="384048"/>
          </a:xfrm>
          <a:prstGeom prst="rect">
            <a:avLst/>
          </a:prstGeom>
          <a:solidFill>
            <a:srgbClr val="005DAA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26334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29443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/ AA / meta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712464" y="2029968"/>
            <a:ext cx="384048" cy="384048"/>
          </a:xfrm>
          <a:prstGeom prst="rect">
            <a:avLst/>
          </a:prstGeom>
          <a:solidFill>
            <a:srgbClr val="C8102E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017520" y="26334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Preço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017520" y="29443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índice vs. concorrência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5952744" y="2029968"/>
            <a:ext cx="384048" cy="384048"/>
          </a:xfrm>
          <a:prstGeom prst="rect">
            <a:avLst/>
          </a:prstGeom>
          <a:solidFill>
            <a:srgbClr val="EAAA00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257800" y="26334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Ruptura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257800" y="29443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itens promocionais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8193024" y="2029968"/>
            <a:ext cx="384048" cy="384048"/>
          </a:xfrm>
          <a:prstGeom prst="rect">
            <a:avLst/>
          </a:prstGeom>
          <a:solidFill>
            <a:srgbClr val="1E8E5A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498080" y="26334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Qualidade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498080" y="29443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r>
              <a:rPr sz="1200">
                <a:solidFill>
                  <a:srgbClr val="5C697A"/>
                </a:solidFill>
                <a:latin typeface="Aptos"/>
              </a:rPr>
              <a:t>reclamações / odor / devoluções</a:t>
            </a:r>
          </a:p>
        </p:txBody>
      </p:sp>
      <p:sp>
        <p:nvSpPr>
          <p:cNvPr id="21" name="Text 19"/>
          <p:cNvSpPr/>
          <p:nvPr/>
        </p:nvSpPr>
        <p:spPr>
          <a:xfrm>
            <a:off x="10433304" y="2029968"/>
            <a:ext cx="384048" cy="384048"/>
          </a:xfrm>
          <a:prstGeom prst="rect">
            <a:avLst/>
          </a:prstGeom>
          <a:solidFill>
            <a:srgbClr val="08283E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738360" y="26334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Quebra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738360" y="29443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perdas e descarte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31520" y="4681728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Ritmo sugerido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731520" y="4983480"/>
            <a:ext cx="10241280" cy="329184"/>
          </a:xfrm>
          <a:prstGeom prst="rect">
            <a:avLst/>
          </a:prstGeom>
          <a:solidFill>
            <a:srgbClr val="08283E"/>
          </a:solidFill>
          <a:ln>
            <a:solidFill>
              <a:srgbClr val="08283E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r>
              <a:rPr sz="1200">
                <a:solidFill>
                  <a:srgbClr val="5C697A"/>
                </a:solidFill>
                <a:latin typeface="Aptos"/>
              </a:rPr>
              <a:t>Diário: qualidade, odor, preço, ruptura e quebras  |  Semanal: venda, promoções e plano comercial  |  Mensal: percepção, peixaria e evolução do setor</a:t>
            </a:r>
          </a:p>
        </p:txBody>
      </p:sp>
      <p:sp>
        <p:nvSpPr>
          <p:cNvPr id="26" name="Text 24"/>
          <p:cNvSpPr/>
          <p:nvPr/>
        </p:nvSpPr>
        <p:spPr>
          <a:xfrm>
            <a:off x="731520" y="576072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Entrega esperada para Presidência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731520" y="6035040"/>
            <a:ext cx="8778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 plano com diagnóstico claro, evidência fotográfica, ação tática e controle de resultado.</a:t>
            </a:r>
            <a:endParaRPr lang="en-US" sz="1300" dirty="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25CF8317-134E-426E-9617-7A856EFA8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BB8D9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3" name="Text 1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BB8D9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1078992" cy="329184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15087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CC7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Foco dos próximos 30 dias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85800" y="1938528"/>
            <a:ext cx="6492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sz="2500" b="1">
                <a:solidFill>
                  <a:srgbClr val="FFFFFF"/>
                </a:solidFill>
                <a:latin typeface="Aptos"/>
              </a:rPr>
              <a:t>Transformar percepção</a:t>
            </a:r>
          </a:p>
          <a:p>
            <a:r>
              <a:rPr sz="2500" b="1">
                <a:solidFill>
                  <a:srgbClr val="FFFFFF"/>
                </a:solidFill>
                <a:latin typeface="Aptos"/>
              </a:rPr>
              <a:t>em frequência.</a:t>
            </a:r>
          </a:p>
          <a:p>
            <a:r>
              <a:rPr sz="2500" b="1">
                <a:solidFill>
                  <a:srgbClr val="FFFFFF"/>
                </a:solidFill>
                <a:latin typeface="Aptos"/>
              </a:rPr>
              <a:t>Transformar rotina</a:t>
            </a:r>
          </a:p>
          <a:p>
            <a:r>
              <a:rPr sz="2500" b="1">
                <a:solidFill>
                  <a:srgbClr val="FFFFFF"/>
                </a:solidFill>
                <a:latin typeface="Aptos"/>
              </a:rPr>
              <a:t>em resultado.</a:t>
            </a:r>
          </a:p>
        </p:txBody>
      </p:sp>
      <p:sp>
        <p:nvSpPr>
          <p:cNvPr id="7" name="Shape 5"/>
          <p:cNvSpPr/>
          <p:nvPr/>
        </p:nvSpPr>
        <p:spPr>
          <a:xfrm>
            <a:off x="685800" y="3931920"/>
            <a:ext cx="2377440" cy="0"/>
          </a:xfrm>
          <a:prstGeom prst="line">
            <a:avLst/>
          </a:prstGeom>
          <a:noFill/>
          <a:ln w="381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7452360" y="1508760"/>
            <a:ext cx="3291840" cy="347472"/>
          </a:xfrm>
          <a:prstGeom prst="rect">
            <a:avLst/>
          </a:prstGeom>
          <a:solidFill>
            <a:srgbClr val="123957"/>
          </a:solidFill>
          <a:ln>
            <a:solidFill>
              <a:srgbClr val="2F5874"/>
            </a:solidFill>
          </a:ln>
        </p:spPr>
        <p:txBody>
          <a:bodyPr wrap="square" lIns="889" tIns="889" rIns="889" bIns="889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 Qualidade visível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52360" y="2167128"/>
            <a:ext cx="3291840" cy="347472"/>
          </a:xfrm>
          <a:prstGeom prst="rect">
            <a:avLst/>
          </a:prstGeom>
          <a:solidFill>
            <a:srgbClr val="123957"/>
          </a:solidFill>
          <a:ln>
            <a:solidFill>
              <a:srgbClr val="2F5874"/>
            </a:solidFill>
          </a:ln>
        </p:spPr>
        <p:txBody>
          <a:bodyPr wrap="square" lIns="889" tIns="889" rIns="889" bIns="889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 Preço percebido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52360" y="2825496"/>
            <a:ext cx="3291840" cy="347472"/>
          </a:xfrm>
          <a:prstGeom prst="rect">
            <a:avLst/>
          </a:prstGeom>
          <a:solidFill>
            <a:srgbClr val="123957"/>
          </a:solidFill>
          <a:ln>
            <a:solidFill>
              <a:srgbClr val="2F5874"/>
            </a:solidFill>
          </a:ln>
        </p:spPr>
        <p:txBody>
          <a:bodyPr wrap="square" lIns="889" tIns="889" rIns="889" bIns="889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 Atendimento presente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52360" y="3483864"/>
            <a:ext cx="3291840" cy="347472"/>
          </a:xfrm>
          <a:prstGeom prst="rect">
            <a:avLst/>
          </a:prstGeom>
          <a:solidFill>
            <a:srgbClr val="123957"/>
          </a:solidFill>
          <a:ln>
            <a:solidFill>
              <a:srgbClr val="2F5874"/>
            </a:solidFill>
          </a:ln>
        </p:spPr>
        <p:txBody>
          <a:bodyPr wrap="square" lIns="889" tIns="889" rIns="889" bIns="889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 Execução comercial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452360" y="4142232"/>
            <a:ext cx="3291840" cy="347472"/>
          </a:xfrm>
          <a:prstGeom prst="rect">
            <a:avLst/>
          </a:prstGeom>
          <a:solidFill>
            <a:srgbClr val="123957"/>
          </a:solidFill>
          <a:ln>
            <a:solidFill>
              <a:srgbClr val="2F5874"/>
            </a:solidFill>
          </a:ln>
        </p:spPr>
        <p:txBody>
          <a:bodyPr wrap="square" lIns="889" tIns="889" rIns="889" bIns="889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 Governança semanal</a:t>
            </a:r>
            <a:endParaRPr lang="en-US" sz="13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6574EAE-C595-4AE0-8032-DFCDE1588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A7C7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MENSAGEM EXECUTIVA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pesquisa mudou a natureza do plano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BB8D9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BB8D9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58368" y="1417320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desafio não é apenas vender mais carne: é reconstruir confiança operacional e reposicionar a loja na rotina de compra do cliente de Dourados.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685800" y="3017520"/>
            <a:ext cx="309067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Cliente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" y="3493008"/>
            <a:ext cx="2971800" cy="1005840"/>
          </a:xfrm>
          <a:prstGeom prst="rect">
            <a:avLst/>
          </a:prstGeom>
          <a:solidFill>
            <a:srgbClr val="123957"/>
          </a:solidFill>
          <a:ln>
            <a:solidFill>
              <a:srgbClr val="31506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Carne fresca, preço competitivo, promoção e bom atendimento formam a decisão de compra.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389120" y="3017520"/>
            <a:ext cx="3090672" cy="310896"/>
          </a:xfrm>
          <a:prstGeom prst="rect">
            <a:avLst/>
          </a:prstGeom>
          <a:solidFill>
            <a:srgbClr val="C8102E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Negócio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389120" y="3493008"/>
            <a:ext cx="2971800" cy="1005840"/>
          </a:xfrm>
          <a:prstGeom prst="rect">
            <a:avLst/>
          </a:prstGeom>
          <a:solidFill>
            <a:srgbClr val="123957"/>
          </a:solidFill>
          <a:ln>
            <a:solidFill>
              <a:srgbClr val="31506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Açougue é setor sensível: percepção de qualidade e odor podem bloquear frequência.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092440" y="3017520"/>
            <a:ext cx="309067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Resposta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092440" y="3493008"/>
            <a:ext cx="2971800" cy="1005840"/>
          </a:xfrm>
          <a:prstGeom prst="rect">
            <a:avLst/>
          </a:prstGeom>
          <a:solidFill>
            <a:srgbClr val="123957"/>
          </a:solidFill>
          <a:ln>
            <a:solidFill>
              <a:srgbClr val="31506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Plano integrado: gente, rotina, exposição, preço, comunicação e experiência.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85800" y="52578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900" b="1">
                <a:solidFill>
                  <a:srgbClr val="B4D2E2"/>
                </a:solidFill>
                <a:latin typeface="Aptos"/>
              </a:rPr>
              <a:t>Diretriz executiva</a:t>
            </a:r>
          </a:p>
        </p:txBody>
      </p:sp>
      <p:sp>
        <p:nvSpPr>
          <p:cNvPr id="16" name="Text 14"/>
          <p:cNvSpPr/>
          <p:nvPr/>
        </p:nvSpPr>
        <p:spPr>
          <a:xfrm>
            <a:off x="685800" y="55778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300" b="1">
                <a:solidFill>
                  <a:srgbClr val="FFFFFF"/>
                </a:solidFill>
                <a:latin typeface="Aptos"/>
              </a:rPr>
              <a:t>Menos inventário de ações. Mais evidência → ação → responsável → indicador.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DESEMPENHO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Histórico do Açougue | janeiro a julho de 2026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 DOURADOS 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85800" y="146304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chemeClr val="accent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Venda acumulada</a:t>
            </a:r>
            <a:endParaRPr lang="en-US" sz="900" dirty="0">
              <a:solidFill>
                <a:schemeClr val="accent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85800" y="1783080"/>
            <a:ext cx="2560320" cy="502920"/>
          </a:xfrm>
          <a:prstGeom prst="rect">
            <a:avLst/>
          </a:prstGeom>
          <a:solidFill>
            <a:srgbClr val="08283E"/>
          </a:solidFill>
          <a:ln>
            <a:solidFill>
              <a:srgbClr val="08283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R$ 7,37 mi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85800" y="2487168"/>
            <a:ext cx="1188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chemeClr val="accent1">
                    <a:lumMod val="75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vs. ano anterior</a:t>
            </a:r>
            <a:endParaRPr lang="en-US" sz="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85800" y="2706624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−13,3%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85800" y="548640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Leitura executiva: recuperar volume sem perder o avanço de margem.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977640" y="13716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E8E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13,22%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3977640" y="1719072"/>
            <a:ext cx="1920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Margem 2026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3977640" y="1938528"/>
            <a:ext cx="1920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+0,71 p.p. AA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492240" y="13716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R$ 14,89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492240" y="1719072"/>
            <a:ext cx="1920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Ticket médio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492240" y="1938528"/>
            <a:ext cx="1920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−5,1% AA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9006840" y="137160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R$ 8,45 mi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006840" y="1719072"/>
            <a:ext cx="1920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Meta de venda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9006840" y="1938528"/>
            <a:ext cx="1920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 de R$ 1,07 mi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3977640" y="297180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Venda 2026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40680" y="2999232"/>
            <a:ext cx="3964193" cy="201168"/>
          </a:xfrm>
          <a:prstGeom prst="rect">
            <a:avLst/>
          </a:prstGeom>
          <a:solidFill>
            <a:srgbClr val="005DAA"/>
          </a:solidFill>
          <a:ln w="12700">
            <a:solidFill>
              <a:srgbClr val="005DA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/>
          <p:cNvSpPr/>
          <p:nvPr/>
        </p:nvSpPr>
        <p:spPr>
          <a:xfrm>
            <a:off x="10104120" y="2971800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R$ 7,37 mi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977640" y="3584448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 anterior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40680" y="3611880"/>
            <a:ext cx="4572000" cy="201168"/>
          </a:xfrm>
          <a:prstGeom prst="rect">
            <a:avLst/>
          </a:prstGeom>
          <a:solidFill>
            <a:srgbClr val="AAB4C1"/>
          </a:solidFill>
          <a:ln w="12700">
            <a:solidFill>
              <a:srgbClr val="AAB4C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5"/>
          <p:cNvSpPr/>
          <p:nvPr/>
        </p:nvSpPr>
        <p:spPr>
          <a:xfrm>
            <a:off x="10104120" y="3584448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R$ 8,50 mi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977640" y="4197096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Meta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40680" y="4224528"/>
            <a:ext cx="4545106" cy="201168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8"/>
          <p:cNvSpPr/>
          <p:nvPr/>
        </p:nvSpPr>
        <p:spPr>
          <a:xfrm>
            <a:off x="10104120" y="41970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R$ 8,45 mi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85800" y="5989320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800" b="0">
                <a:solidFill>
                  <a:srgbClr val="5C697A"/>
                </a:solidFill>
                <a:latin typeface="Aptos"/>
              </a:rPr>
              <a:t>Acompanhamento: venda, margem e ticket devem ser lidos semanalmente após as ativações.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1CE43573-78FF-49C8-85A0-6827ADC53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VOZ DO CLIENTE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preferência pela carne está sendo capturada fora do Comper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quadro de compra mais frequente por categoria, açougues independentes concentram quase metade das escolhas.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Açougues / outras lojas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46120" y="1920240"/>
            <a:ext cx="5852160" cy="22860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9281160" y="1874520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46%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14400" y="256032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Pires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46120" y="2606040"/>
            <a:ext cx="1526650" cy="228600"/>
          </a:xfrm>
          <a:prstGeom prst="rect">
            <a:avLst/>
          </a:prstGeom>
          <a:solidFill>
            <a:srgbClr val="005DAA"/>
          </a:solidFill>
          <a:ln w="12700">
            <a:solidFill>
              <a:srgbClr val="005DA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9281160" y="2560320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12%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24612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Abevê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46120" y="3291840"/>
            <a:ext cx="890546" cy="228600"/>
          </a:xfrm>
          <a:prstGeom prst="rect">
            <a:avLst/>
          </a:prstGeom>
          <a:solidFill>
            <a:srgbClr val="7C91A8"/>
          </a:solidFill>
          <a:ln w="12700">
            <a:solidFill>
              <a:srgbClr val="7C91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9281160" y="3246120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C91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7%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14400" y="393192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46120" y="3977640"/>
            <a:ext cx="508883" cy="228600"/>
          </a:xfrm>
          <a:prstGeom prst="rect">
            <a:avLst/>
          </a:prstGeom>
          <a:solidFill>
            <a:srgbClr val="08283E"/>
          </a:solidFill>
          <a:ln w="12700">
            <a:solidFill>
              <a:srgbClr val="08283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9281160" y="3931920"/>
            <a:ext cx="502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4%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914400" y="5193792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Implicação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914400" y="5468112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plano precisa disputar hábito, confiança e conveniência — não apenas preço de um item.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8115300" y="4946725"/>
            <a:ext cx="7772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sz="800" b="1" dirty="0" err="1">
                <a:solidFill>
                  <a:srgbClr val="BE182B"/>
                </a:solidFill>
                <a:latin typeface="Aptos"/>
              </a:rPr>
              <a:t>Leitura</a:t>
            </a:r>
            <a:r>
              <a:rPr sz="800" b="1" dirty="0">
                <a:solidFill>
                  <a:srgbClr val="BE182B"/>
                </a:solidFill>
                <a:latin typeface="Aptos"/>
              </a:rPr>
              <a:t> </a:t>
            </a:r>
            <a:r>
              <a:rPr sz="800" b="1" dirty="0" err="1">
                <a:solidFill>
                  <a:srgbClr val="BE182B"/>
                </a:solidFill>
                <a:latin typeface="Aptos"/>
              </a:rPr>
              <a:t>executiva</a:t>
            </a:r>
            <a:endParaRPr sz="800" b="1" dirty="0">
              <a:solidFill>
                <a:srgbClr val="BE182B"/>
              </a:solidFill>
              <a:latin typeface="Apto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115300" y="5175325"/>
            <a:ext cx="2606040" cy="484632"/>
          </a:xfrm>
          <a:prstGeom prst="rect">
            <a:avLst/>
          </a:prstGeom>
          <a:solidFill>
            <a:srgbClr val="F6F8FB"/>
          </a:solidFill>
          <a:ln>
            <a:solidFill>
              <a:srgbClr val="DDE4EC"/>
            </a:solidFill>
          </a:ln>
        </p:spPr>
        <p:txBody>
          <a:bodyPr wrap="square" lIns="0" tIns="0" rIns="0" bIns="0" rtlCol="0" anchor="t">
            <a:normAutofit/>
          </a:bodyPr>
          <a:lstStyle/>
          <a:p>
            <a:r>
              <a:rPr sz="1000">
                <a:solidFill>
                  <a:srgbClr val="5C697A"/>
                </a:solidFill>
                <a:latin typeface="Aptos"/>
              </a:rPr>
              <a:t>A prioridade é recuperar confiança, preço percebido e força promocional nos cortes de maior giro.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4D91CD1A-779C-44E9-AF9B-0C6CFEF93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2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A7C7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VOZ DO CLIENTE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que faz o cliente escolher onde comprar carne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BB8D9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BB8D9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85800" y="1170432"/>
            <a:ext cx="7955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pesquisa é clara: a preferência é construída quando o cliente vê qualidade, percebe preço justo, encontra promoção e é bem atendido no setor.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49808" y="2240280"/>
            <a:ext cx="320040" cy="320040"/>
          </a:xfrm>
          <a:prstGeom prst="rect">
            <a:avLst/>
          </a:prstGeom>
          <a:solidFill>
            <a:srgbClr val="1E8E5A"/>
          </a:solidFill>
          <a:ln>
            <a:solidFill>
              <a:srgbClr val="1E8E5A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9808" y="274320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Carne fresca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49808" y="31089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D9E7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Aparência e qualidade percebida no balcão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66160" y="2240280"/>
            <a:ext cx="320040" cy="32004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66160" y="274320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Preço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D9E7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Competitividade nos cortes de alto giro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82512" y="2240280"/>
            <a:ext cx="320040" cy="32004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82512" y="274320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Promoção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82512" y="31089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D9E7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Oferta relevante para gerar fluxo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198864" y="2240280"/>
            <a:ext cx="320040" cy="320040"/>
          </a:xfrm>
          <a:prstGeom prst="rect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98864" y="274320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Atendimento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198864" y="31089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D9E7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Presença e cordialidade no balcão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77240" y="473659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8FBD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Leitura da pesquisa sobre a compra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777240" y="507492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“Atende ao requisito de qualidade, mas não aos demais — principalmente preço.”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PRIORIDADES DA PESQUISA</a:t>
            </a:r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25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Pontos críticos convertidos em agenda operacional</a:t>
            </a:r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COMPER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COMPER DOURADOS · PLANO EXECUTIVO INTEGRADO</a:t>
            </a:r>
            <a:endParaRPr lang="en-US" sz="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AGOSTO 2026 · CONFIDENCIAL</a:t>
            </a:r>
            <a:endParaRPr lang="en-US" sz="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078992"/>
            <a:ext cx="9875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leitura da pesquisa reforça a necessidade de atacar confiança, higiene, preço, promoção e atendimento, conectando cada prioridade a uma rotina objetiva de execução.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874519"/>
            <a:ext cx="3246120" cy="64008"/>
          </a:xfrm>
          <a:prstGeom prst="rect">
            <a:avLst/>
          </a:prstGeom>
          <a:solidFill>
            <a:srgbClr val="167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104" y="20391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678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7592" y="2029967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6968" y="23591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Garantir padrão, frescor, aparência e conservação da carne.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43400" y="1874519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43400" y="1874519"/>
            <a:ext cx="324612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89704" y="20391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65192" y="2029967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dirty="0" err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Higiene</a:t>
            </a:r>
            <a:r>
              <a:rPr sz="1400" b="1" dirty="0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odor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4568" y="23591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Atacar causas de mau cheiro: limpeza, descarte, ralos, câmaras e exposição.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01000" y="1874519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001000" y="1874519"/>
            <a:ext cx="3246120" cy="64008"/>
          </a:xfrm>
          <a:prstGeom prst="rect">
            <a:avLst/>
          </a:prstGeom>
          <a:solidFill>
            <a:srgbClr val="16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47304" y="20391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65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22792" y="2029967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Preço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02168" y="23591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Mapear concorrência e ajustar cortes estratégicos para percepção de valor.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3474720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5800" y="3474720"/>
            <a:ext cx="3246120" cy="64008"/>
          </a:xfrm>
          <a:prstGeom prst="rect">
            <a:avLst/>
          </a:prstGeom>
          <a:solidFill>
            <a:srgbClr val="B87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2104" y="36393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87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07592" y="3630168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Promoção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6968" y="39593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Ofertas fortes, bem expostas e com cartazeamento agressivo.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343400" y="3474720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343400" y="3474720"/>
            <a:ext cx="3246120" cy="64008"/>
          </a:xfrm>
          <a:prstGeom prst="rect">
            <a:avLst/>
          </a:prstGeom>
          <a:solidFill>
            <a:srgbClr val="BE1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89704" y="36393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E1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65192" y="3630168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44568" y="39593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 preparada para sugerir, orientar e agregar venda.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001000" y="3474720"/>
            <a:ext cx="3246120" cy="12618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01000" y="3474720"/>
            <a:ext cx="3246120" cy="64008"/>
          </a:xfrm>
          <a:prstGeom prst="rect">
            <a:avLst/>
          </a:prstGeom>
          <a:solidFill>
            <a:srgbClr val="16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47304" y="3639312"/>
            <a:ext cx="384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652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622792" y="3630168"/>
            <a:ext cx="2926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Peixaria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02168" y="3959352"/>
            <a:ext cx="284378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reclamação específica na pesquisa; acompanhar por indicadores próprios.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1520" y="5715000"/>
            <a:ext cx="1005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C16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Síntese: qualidade gera confiança; preço e promoção geram atração; atendimento converte oportunidade em venda.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65DE8358-26BD-4697-AE30-F8A4415EB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AÇÕES MANTIDAS · GENTE E GESTÃO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Liderança, comunicação e presença operacional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pic>
        <p:nvPicPr>
          <p:cNvPr id="8" name="Image 0" descr="/mnt/data/work/newplan_media/image8.jpg"/>
          <p:cNvPicPr>
            <a:picLocks noChangeAspect="1"/>
          </p:cNvPicPr>
          <p:nvPr/>
        </p:nvPicPr>
        <p:blipFill>
          <a:blip r:embed="rId3"/>
          <a:srcRect l="4000" t="2000" r="21541" b="8000"/>
          <a:stretch/>
        </p:blipFill>
        <p:spPr>
          <a:xfrm>
            <a:off x="6720840" y="1051560"/>
            <a:ext cx="4892040" cy="44348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85800" y="1234440"/>
            <a:ext cx="502920" cy="292608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325880" y="121615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Mudança de liderança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325880" y="15727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Reestruturação da frente de açougue, com foco em presença no recebimento, padrão de exposição e rotina de acompanhamento.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85800" y="2423160"/>
            <a:ext cx="502920" cy="292608"/>
          </a:xfrm>
          <a:prstGeom prst="rect">
            <a:avLst/>
          </a:prstGeom>
          <a:solidFill>
            <a:srgbClr val="005DAA"/>
          </a:solidFill>
          <a:ln>
            <a:solidFill>
              <a:srgbClr val="005DAA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325880" y="24048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Contratações direcionadas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325880" y="2761488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Reforço de quadro do setor com brasileiros para ampliar comunicação, disponibilidade e apoio direto ao cliente.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85800" y="3566160"/>
            <a:ext cx="502920" cy="292608"/>
          </a:xfrm>
          <a:prstGeom prst="rect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325880" y="35478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Ritual de equipe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325880" y="3904488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Reuniões frequentes para correção de desvios, mix, mapa de produção, quebras e prevenção de perdas.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685800" y="5376672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Princípio de gestão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685800" y="56692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Liderança presente no setor = padrão visível para a equipe + confiança percebida pelo cliente.</a:t>
            </a:r>
            <a:endParaRPr lang="en-US" sz="155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1DE29E7-D6FE-4EDD-ADC4-4DD2BB923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005D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AÇÕES MANTIDAS · CALENDÁRIO TÁTICO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Linha do tempo: realizado → setembro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61320" y="301752"/>
            <a:ext cx="1078992" cy="310896"/>
          </a:xfrm>
          <a:prstGeom prst="rect">
            <a:avLst/>
          </a:prstGeom>
          <a:solidFill>
            <a:srgbClr val="005DAA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COMPER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502920" y="6446520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70" dirty="0">
                <a:solidFill>
                  <a:srgbClr val="8A98A8"/>
                </a:solidFill>
              </a:rPr>
              <a:t>COMPER DOURADOS · PLANO EXECUTIVO INTEGRADO</a:t>
            </a:r>
            <a:endParaRPr lang="en-US" sz="570" dirty="0"/>
          </a:p>
        </p:txBody>
      </p:sp>
      <p:sp>
        <p:nvSpPr>
          <p:cNvPr id="7" name="Text 5"/>
          <p:cNvSpPr/>
          <p:nvPr/>
        </p:nvSpPr>
        <p:spPr>
          <a:xfrm>
            <a:off x="9418320" y="6446520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570" dirty="0">
                <a:solidFill>
                  <a:srgbClr val="8A98A8"/>
                </a:solidFill>
              </a:rPr>
              <a:t>AGOSTO 2026 · CONFIDENCIAL</a:t>
            </a:r>
            <a:endParaRPr lang="en-US" sz="570" dirty="0"/>
          </a:p>
        </p:txBody>
      </p:sp>
      <p:sp>
        <p:nvSpPr>
          <p:cNvPr id="8" name="Text 6"/>
          <p:cNvSpPr/>
          <p:nvPr/>
        </p:nvSpPr>
        <p:spPr>
          <a:xfrm>
            <a:off x="685800" y="1143000"/>
            <a:ext cx="9601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realizadas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permanecem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base. </a:t>
            </a:r>
            <a:r>
              <a:rPr b="1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b="1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</a:t>
            </a:r>
            <a:r>
              <a:rPr b="1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b="1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capacitação</a:t>
            </a:r>
            <a:r>
              <a:rPr b="1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b="1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</a:t>
            </a:r>
            <a:r>
              <a:rPr b="1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iniciou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06/08 e segue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21/09,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conectado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rotina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execução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acompanhamento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dirty="0" err="1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semanal</a:t>
            </a:r>
            <a:r>
              <a:rPr b="0" dirty="0">
                <a:solidFill>
                  <a:srgbClr val="5C69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Shape 7"/>
          <p:cNvSpPr/>
          <p:nvPr/>
        </p:nvSpPr>
        <p:spPr>
          <a:xfrm>
            <a:off x="868680" y="2926080"/>
            <a:ext cx="10058400" cy="0"/>
          </a:xfrm>
          <a:prstGeom prst="line">
            <a:avLst/>
          </a:prstGeom>
          <a:noFill/>
          <a:ln w="25400">
            <a:solidFill>
              <a:srgbClr val="CCD6E1"/>
            </a:solidFill>
            <a:prstDash val="solid"/>
          </a:ln>
        </p:spPr>
        <p:txBody>
          <a:bodyPr/>
          <a:lstStyle/>
          <a:p>
            <a:endParaRPr sz="1050"/>
          </a:p>
        </p:txBody>
      </p:sp>
      <p:sp>
        <p:nvSpPr>
          <p:cNvPr id="10" name="Text 8"/>
          <p:cNvSpPr/>
          <p:nvPr/>
        </p:nvSpPr>
        <p:spPr>
          <a:xfrm>
            <a:off x="740664" y="2798064"/>
            <a:ext cx="256032" cy="256032"/>
          </a:xfrm>
          <a:prstGeom prst="rect">
            <a:avLst/>
          </a:prstGeom>
          <a:solidFill>
            <a:srgbClr val="1E8E5A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5720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8E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Jul–Ago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29768" y="3685032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Realizado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8288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Liderança multifuncional ativa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52344" y="2798064"/>
            <a:ext cx="256032" cy="256032"/>
          </a:xfrm>
          <a:prstGeom prst="rect">
            <a:avLst/>
          </a:prstGeom>
          <a:solidFill>
            <a:srgbClr val="1E8E5A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8E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Ago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441448" y="3685032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Realizado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19456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Tabloides e ofertas executadas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764024" y="2798064"/>
            <a:ext cx="256032" cy="256032"/>
          </a:xfrm>
          <a:prstGeom prst="rect">
            <a:avLst/>
          </a:prstGeom>
          <a:solidFill>
            <a:srgbClr val="1E8E5A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48056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8E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Ago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453128" y="3685032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Realizado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20624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Rotinas de recebimento e qualidade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775704" y="2798064"/>
            <a:ext cx="256032" cy="256032"/>
          </a:xfrm>
          <a:prstGeom prst="rect">
            <a:avLst/>
          </a:prstGeom>
          <a:solidFill>
            <a:srgbClr val="C8102E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49224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Setembro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464808" y="3685032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Programado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21792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Ritual semanal de execução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8787384" y="2798064"/>
            <a:ext cx="256032" cy="256032"/>
          </a:xfrm>
          <a:prstGeom prst="rect">
            <a:avLst/>
          </a:prstGeom>
          <a:solidFill>
            <a:srgbClr val="C8102E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50392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sz="1050" b="1">
                <a:solidFill>
                  <a:srgbClr val="C41230"/>
                </a:solidFill>
                <a:latin typeface="Aptos"/>
              </a:rPr>
              <a:t>06/08 → 21/09</a:t>
            </a:r>
          </a:p>
        </p:txBody>
      </p:sp>
      <p:sp>
        <p:nvSpPr>
          <p:cNvPr id="28" name="Text 26"/>
          <p:cNvSpPr/>
          <p:nvPr/>
        </p:nvSpPr>
        <p:spPr>
          <a:xfrm>
            <a:off x="8293608" y="3739896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sz="1050" b="0" dirty="0" err="1">
                <a:solidFill>
                  <a:srgbClr val="687484"/>
                </a:solidFill>
                <a:latin typeface="Aptos"/>
              </a:rPr>
              <a:t>Programado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22960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750" b="0" dirty="0" err="1">
                <a:solidFill>
                  <a:srgbClr val="0E1423"/>
                </a:solidFill>
                <a:latin typeface="Aptos"/>
              </a:rPr>
              <a:t>Ciclo</a:t>
            </a:r>
            <a:r>
              <a:rPr sz="750" b="0" dirty="0">
                <a:solidFill>
                  <a:srgbClr val="0E1423"/>
                </a:solidFill>
                <a:latin typeface="Aptos"/>
              </a:rPr>
              <a:t> do </a:t>
            </a:r>
            <a:r>
              <a:rPr sz="750" b="0" dirty="0" err="1">
                <a:solidFill>
                  <a:srgbClr val="0E1423"/>
                </a:solidFill>
                <a:latin typeface="Aptos"/>
              </a:rPr>
              <a:t>Padrão</a:t>
            </a:r>
            <a:r>
              <a:rPr sz="750" b="0" dirty="0">
                <a:solidFill>
                  <a:srgbClr val="0E1423"/>
                </a:solidFill>
                <a:latin typeface="Aptos"/>
              </a:rPr>
              <a:t> de </a:t>
            </a:r>
            <a:r>
              <a:rPr sz="750" b="0" dirty="0" err="1">
                <a:solidFill>
                  <a:srgbClr val="0E1423"/>
                </a:solidFill>
                <a:latin typeface="Aptos"/>
              </a:rPr>
              <a:t>Atendimento</a:t>
            </a:r>
            <a:r>
              <a:rPr sz="750" b="0" dirty="0">
                <a:solidFill>
                  <a:srgbClr val="0E1423"/>
                </a:solidFill>
                <a:latin typeface="Aptos"/>
              </a:rPr>
              <a:t> </a:t>
            </a:r>
            <a:r>
              <a:rPr sz="750" b="0" dirty="0" err="1">
                <a:solidFill>
                  <a:srgbClr val="0E1423"/>
                </a:solidFill>
                <a:latin typeface="Aptos"/>
              </a:rPr>
              <a:t>Comper</a:t>
            </a:r>
            <a:endParaRPr sz="750" b="0" dirty="0">
              <a:solidFill>
                <a:srgbClr val="0E1423"/>
              </a:solidFill>
              <a:latin typeface="Apto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799064" y="2798064"/>
            <a:ext cx="256032" cy="256032"/>
          </a:xfrm>
          <a:prstGeom prst="rect">
            <a:avLst/>
          </a:prstGeom>
          <a:solidFill>
            <a:srgbClr val="C8102E"/>
          </a:solidFill>
          <a:ln>
            <a:solidFill>
              <a:srgbClr val="FFF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0515600" y="3429000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810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Setembro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10488168" y="3685032"/>
            <a:ext cx="877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Programado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10241280" y="3950208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828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Medição semanal dos indicadores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49808" y="521208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sz="1300" b="1">
                <a:solidFill>
                  <a:srgbClr val="CD0020"/>
                </a:solidFill>
                <a:latin typeface="Aptos"/>
              </a:rPr>
              <a:t>Setembro — eixo programado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749808" y="5513832"/>
            <a:ext cx="90525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850" b="0">
                <a:solidFill>
                  <a:srgbClr val="0E1423"/>
                </a:solidFill>
                <a:latin typeface="Aptos"/>
              </a:rPr>
              <a:t>Atendimento consultivo + qualidade/frescor + preço/promoção + controle de ruptura e disponibilidade.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79987" y="4211500"/>
            <a:ext cx="1550000" cy="310000"/>
          </a:xfrm>
          <a:prstGeom prst="roundRect">
            <a:avLst/>
          </a:prstGeom>
          <a:solidFill>
            <a:srgbClr val="EEF3F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279587" y="4258900"/>
            <a:ext cx="1330000" cy="14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750" b="0" dirty="0">
                <a:solidFill>
                  <a:srgbClr val="5C697A"/>
                </a:solidFill>
                <a:latin typeface="Aptos"/>
              </a:rPr>
              <a:t>1h por </a:t>
            </a:r>
            <a:r>
              <a:rPr sz="750" b="0" dirty="0" err="1">
                <a:solidFill>
                  <a:srgbClr val="5C697A"/>
                </a:solidFill>
                <a:latin typeface="Aptos"/>
              </a:rPr>
              <a:t>turma</a:t>
            </a:r>
            <a:r>
              <a:rPr sz="750" b="0" dirty="0">
                <a:solidFill>
                  <a:srgbClr val="5C697A"/>
                </a:solidFill>
                <a:latin typeface="Aptos"/>
              </a:rPr>
              <a:t> · </a:t>
            </a:r>
            <a:r>
              <a:rPr sz="750" b="0" dirty="0" err="1">
                <a:solidFill>
                  <a:srgbClr val="5C697A"/>
                </a:solidFill>
                <a:latin typeface="Aptos"/>
              </a:rPr>
              <a:t>toda</a:t>
            </a:r>
            <a:r>
              <a:rPr sz="750" b="0" dirty="0">
                <a:solidFill>
                  <a:srgbClr val="5C697A"/>
                </a:solidFill>
                <a:latin typeface="Aptos"/>
              </a:rPr>
              <a:t> a </a:t>
            </a:r>
            <a:r>
              <a:rPr sz="750" b="0" dirty="0" err="1">
                <a:solidFill>
                  <a:srgbClr val="5C697A"/>
                </a:solidFill>
                <a:latin typeface="Aptos"/>
              </a:rPr>
              <a:t>operação</a:t>
            </a:r>
            <a:r>
              <a:rPr sz="750" b="0" dirty="0">
                <a:solidFill>
                  <a:srgbClr val="5C697A"/>
                </a:solidFill>
                <a:latin typeface="Aptos"/>
              </a:rPr>
              <a:t> de </a:t>
            </a:r>
            <a:r>
              <a:rPr sz="750" b="0" dirty="0" err="1">
                <a:solidFill>
                  <a:srgbClr val="5C697A"/>
                </a:solidFill>
                <a:latin typeface="Aptos"/>
              </a:rPr>
              <a:t>loja</a:t>
            </a:r>
            <a:endParaRPr sz="750" b="0" dirty="0">
              <a:solidFill>
                <a:srgbClr val="5C697A"/>
              </a:solidFill>
              <a:latin typeface="Aptos"/>
            </a:endParaRPr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5BD1C5D5-F83F-4895-A3FF-721015949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21" y="5857297"/>
            <a:ext cx="1062715" cy="5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2089</Words>
  <Application>Microsoft Office PowerPoint</Application>
  <PresentationFormat>Widescreen</PresentationFormat>
  <Paragraphs>368</Paragraphs>
  <Slides>23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Grupo Pereira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Comper Dourados | Plano Executivo Integrado</dc:title>
  <dc:subject>Plano Executivo Comper Dourados - Loja 144</dc:subject>
  <dc:creator>OpenAI</dc:creator>
  <cp:lastModifiedBy>Alex Pessoa de Souza</cp:lastModifiedBy>
  <cp:revision>6</cp:revision>
  <dcterms:created xsi:type="dcterms:W3CDTF">2026-08-17T19:34:13Z</dcterms:created>
  <dcterms:modified xsi:type="dcterms:W3CDTF">2026-08-18T13:39:37Z</dcterms:modified>
</cp:coreProperties>
</file>